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1" r:id="rId3"/>
    <p:sldId id="271" r:id="rId4"/>
    <p:sldId id="292" r:id="rId5"/>
    <p:sldId id="293" r:id="rId6"/>
    <p:sldId id="284" r:id="rId7"/>
    <p:sldId id="282" r:id="rId8"/>
    <p:sldId id="287" r:id="rId9"/>
    <p:sldId id="288" r:id="rId10"/>
    <p:sldId id="289" r:id="rId11"/>
    <p:sldId id="294" r:id="rId12"/>
    <p:sldId id="290" r:id="rId13"/>
    <p:sldId id="28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C53C"/>
    <a:srgbClr val="51386A"/>
    <a:srgbClr val="644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B823B-A3C1-4D21-A974-4EDD353B858F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5AA03-4A2C-49F9-B5F4-FA150F13C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6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974A-F36D-485E-B4EE-7A2B08FACFC3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2D45-C8A0-458E-AFCD-8CB74A8A3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974A-F36D-485E-B4EE-7A2B08FACFC3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2D45-C8A0-458E-AFCD-8CB74A8A3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974A-F36D-485E-B4EE-7A2B08FACFC3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2D45-C8A0-458E-AFCD-8CB74A8A3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974A-F36D-485E-B4EE-7A2B08FACFC3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2D45-C8A0-458E-AFCD-8CB74A8A3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974A-F36D-485E-B4EE-7A2B08FACFC3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2D45-C8A0-458E-AFCD-8CB74A8A3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974A-F36D-485E-B4EE-7A2B08FACFC3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2D45-C8A0-458E-AFCD-8CB74A8A3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974A-F36D-485E-B4EE-7A2B08FACFC3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2D45-C8A0-458E-AFCD-8CB74A8A3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974A-F36D-485E-B4EE-7A2B08FACFC3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2D45-C8A0-458E-AFCD-8CB74A8A3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974A-F36D-485E-B4EE-7A2B08FACFC3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2D45-C8A0-458E-AFCD-8CB74A8A3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974A-F36D-485E-B4EE-7A2B08FACFC3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2D45-C8A0-458E-AFCD-8CB74A8A3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974A-F36D-485E-B4EE-7A2B08FACFC3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2D45-C8A0-458E-AFCD-8CB74A8A3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974A-F36D-485E-B4EE-7A2B08FACFC3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12D45-C8A0-458E-AFCD-8CB74A8A3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ulrich\Desktop\Green Wave 1-01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838200"/>
            <a:ext cx="701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AESS</a:t>
            </a:r>
          </a:p>
          <a:p>
            <a:pPr algn="ctr"/>
            <a:endParaRPr lang="en-US" dirty="0" smtClean="0"/>
          </a:p>
          <a:p>
            <a:pPr algn="ctr"/>
            <a:r>
              <a:rPr lang="en-US" sz="2500" dirty="0" smtClean="0"/>
              <a:t>Explore the </a:t>
            </a:r>
            <a:r>
              <a:rPr lang="en-US" sz="2500" dirty="0" err="1" smtClean="0"/>
              <a:t>possibilites</a:t>
            </a:r>
            <a:endParaRPr lang="en-US" sz="2500" dirty="0" smtClean="0"/>
          </a:p>
          <a:p>
            <a:pPr algn="ctr"/>
            <a:r>
              <a:rPr lang="en-US" sz="2500" dirty="0" smtClean="0"/>
              <a:t>Like the folder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428"/>
            <a:ext cx="9143999" cy="69668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7382" y="6285294"/>
            <a:ext cx="49292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sz="2500" dirty="0" smtClean="0"/>
              <a:t>Presented by: Sheila Ulrich, Director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9144000" cy="6966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3716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1000" b="1" dirty="0" smtClean="0"/>
          </a:p>
          <a:p>
            <a:pPr lvl="2"/>
            <a:endParaRPr lang="en-US" sz="1000" b="1" dirty="0" smtClean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Syllabus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Training Documentation (report card)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Curriculum components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 Abuse &amp; Neglect (online)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Supplies &amp; Equipment Listing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 Skills Training Packet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Clinical Supervision 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47520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sz="2500" dirty="0" smtClean="0">
                <a:solidFill>
                  <a:srgbClr val="7030A0"/>
                </a:solidFill>
              </a:rPr>
              <a:t>AVERA EDUCATION WILL PROVIDE:</a:t>
            </a:r>
            <a:endParaRPr lang="en-US" sz="2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9144000" cy="6966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3716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1000" b="1" dirty="0" smtClean="0"/>
          </a:p>
          <a:p>
            <a:pPr lvl="2"/>
            <a:endParaRPr lang="en-US" sz="1000" b="1" dirty="0" smtClean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PASS/FAIL Rate= 99% for 2021</a:t>
            </a:r>
            <a:endParaRPr lang="en-US" sz="28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Skills Videos show all the steps to reinforce learning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Students enjoy working at their own pace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Quizzes add value to test learner throughout program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393825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sz="2500" dirty="0" smtClean="0">
                <a:solidFill>
                  <a:srgbClr val="7030A0"/>
                </a:solidFill>
              </a:rPr>
              <a:t>ADDITIONAL INFORMATION</a:t>
            </a:r>
            <a:r>
              <a:rPr lang="en-US" sz="2500" dirty="0" smtClean="0">
                <a:solidFill>
                  <a:srgbClr val="7030A0"/>
                </a:solidFill>
              </a:rPr>
              <a:t>:</a:t>
            </a:r>
            <a:endParaRPr lang="en-US" sz="2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52450"/>
            <a:ext cx="73152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9144000" cy="6966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923633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</a:t>
            </a:r>
            <a:r>
              <a:rPr lang="en-US" sz="2800" dirty="0"/>
              <a:t>1000 W. 4</a:t>
            </a:r>
            <a:r>
              <a:rPr lang="en-US" sz="2800" baseline="30000" dirty="0"/>
              <a:t>th</a:t>
            </a:r>
            <a:r>
              <a:rPr lang="en-US" sz="2800" dirty="0"/>
              <a:t> Street, </a:t>
            </a:r>
            <a:r>
              <a:rPr lang="en-US" sz="2800" dirty="0" smtClean="0"/>
              <a:t>Suite </a:t>
            </a:r>
            <a:r>
              <a:rPr lang="en-US" sz="2800" dirty="0"/>
              <a:t>9</a:t>
            </a:r>
          </a:p>
          <a:p>
            <a:pPr algn="ctr"/>
            <a:r>
              <a:rPr lang="en-US" sz="2800" dirty="0"/>
              <a:t>Yankton, SD  </a:t>
            </a:r>
            <a:r>
              <a:rPr lang="en-US" sz="2800" dirty="0" smtClean="0"/>
              <a:t>57078</a:t>
            </a:r>
          </a:p>
          <a:p>
            <a:pPr algn="ctr"/>
            <a:endParaRPr lang="en-US" sz="1600" dirty="0"/>
          </a:p>
          <a:p>
            <a:pPr algn="ctr"/>
            <a:r>
              <a:rPr lang="en-US" sz="3200" b="1" dirty="0"/>
              <a:t>(</a:t>
            </a:r>
            <a:r>
              <a:rPr lang="en-US" sz="3200" b="1" dirty="0" smtClean="0"/>
              <a:t>605)668-8475</a:t>
            </a:r>
          </a:p>
          <a:p>
            <a:pPr algn="ctr"/>
            <a:r>
              <a:rPr lang="en-US" sz="3200" dirty="0" smtClean="0"/>
              <a:t>Sheila.ulrich@avera.org</a:t>
            </a:r>
            <a:endParaRPr lang="en-US" sz="3200" dirty="0"/>
          </a:p>
          <a:p>
            <a:pPr algn="ctr"/>
            <a:r>
              <a:rPr lang="en-US" sz="2800" b="1" dirty="0" smtClean="0"/>
              <a:t>www.AveraSolutions.org    </a:t>
            </a:r>
            <a:r>
              <a:rPr lang="en-US" sz="2800" dirty="0" smtClean="0"/>
              <a:t>www.AveraEducation.org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8534400" cy="751114"/>
          </a:xfrm>
          <a:prstGeom prst="rect">
            <a:avLst/>
          </a:prstGeom>
          <a:solidFill>
            <a:srgbClr val="97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6781" y="533400"/>
            <a:ext cx="745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AVERA EDUCATION &amp; STAFFING SOLUTIONS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ulrich\Desktop\Green Wave 1-01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838200"/>
            <a:ext cx="701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AESS</a:t>
            </a:r>
          </a:p>
          <a:p>
            <a:pPr algn="ctr"/>
            <a:endParaRPr lang="en-US" dirty="0" smtClean="0"/>
          </a:p>
          <a:p>
            <a:pPr algn="ctr"/>
            <a:r>
              <a:rPr lang="en-US" sz="2500" dirty="0" smtClean="0"/>
              <a:t>Explore the </a:t>
            </a:r>
            <a:r>
              <a:rPr lang="en-US" sz="2500" dirty="0" err="1" smtClean="0"/>
              <a:t>possibilites</a:t>
            </a:r>
            <a:endParaRPr lang="en-US" sz="2500" dirty="0" smtClean="0"/>
          </a:p>
          <a:p>
            <a:pPr algn="ctr"/>
            <a:r>
              <a:rPr lang="en-US" sz="2500" dirty="0" smtClean="0"/>
              <a:t>Like the folder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428"/>
            <a:ext cx="9143999" cy="696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9144000" cy="6966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6764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dirty="0" smtClean="0"/>
              <a:t>1. Explore Avera On-Line CNA Training Program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2. Demonstrate convenient access platform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3. Provide tools and resources to begin utilization</a:t>
            </a:r>
          </a:p>
          <a:p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8534400" cy="751114"/>
          </a:xfrm>
          <a:prstGeom prst="rect">
            <a:avLst/>
          </a:prstGeom>
          <a:solidFill>
            <a:srgbClr val="97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96451" y="533400"/>
            <a:ext cx="2151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OBJECTIVES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5" name="Picture 5" descr="\\shhs\dfs1\Groups\Avera Solutions\Other Folders\Marketing\3. DVD, Sticker &amp; Case\Power Point Slide options\AESS\AESS Map-0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56686"/>
            <a:ext cx="9220200" cy="69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9144000" cy="6966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04800" y="1295400"/>
            <a:ext cx="8382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1000" b="1" dirty="0" smtClean="0"/>
          </a:p>
          <a:p>
            <a:pPr lvl="2"/>
            <a:endParaRPr lang="en-US" sz="1000" b="1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Born &amp; raised in Northeast Nebraska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Married &amp; relocated to AK for 8 years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Moved to Phoenix, AZ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Circled back to NE to raise kids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Passion was to return to healthcare 2015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Continue to see challenges with retaining staff and securing workforce.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29315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sz="2500" dirty="0" smtClean="0">
                <a:solidFill>
                  <a:srgbClr val="7030A0"/>
                </a:solidFill>
              </a:rPr>
              <a:t>Why I am invested….</a:t>
            </a:r>
            <a:endParaRPr lang="en-US" sz="2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9144000" cy="6966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04800" y="1295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1000" b="1" dirty="0" smtClean="0"/>
          </a:p>
          <a:p>
            <a:pPr lvl="2"/>
            <a:endParaRPr lang="en-US" sz="1000" b="1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29315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sz="2500" dirty="0" smtClean="0">
                <a:solidFill>
                  <a:srgbClr val="7030A0"/>
                </a:solidFill>
              </a:rPr>
              <a:t>Why I am invested….</a:t>
            </a:r>
            <a:endParaRPr lang="en-US" sz="25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90927"/>
            <a:ext cx="2286000" cy="3371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4" y="1668393"/>
            <a:ext cx="3154402" cy="4731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35" y="4047723"/>
            <a:ext cx="23622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05" y="3928782"/>
            <a:ext cx="196215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01"/>
            <a:ext cx="9144000" cy="69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9144000" cy="6966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3716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1000" b="1" dirty="0" smtClean="0"/>
          </a:p>
          <a:p>
            <a:pPr lvl="2"/>
            <a:endParaRPr lang="en-US" sz="1000" b="1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Access to averaeducation.org 24/7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Self-paced, review to re-enforce learning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Easy to register on-line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Questions available M-F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Developed and maintained in SD!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429">
            <a:off x="3723272" y="4397602"/>
            <a:ext cx="1697454" cy="220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33400"/>
            <a:ext cx="46006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sz="2500" dirty="0" smtClean="0">
                <a:solidFill>
                  <a:srgbClr val="7030A0"/>
                </a:solidFill>
              </a:rPr>
              <a:t>MODERN &amp; CONVENIENT ACCESS</a:t>
            </a:r>
            <a:endParaRPr lang="en-US" sz="2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9144000" cy="6966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371600"/>
            <a:ext cx="7924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1000" b="1" dirty="0" smtClean="0"/>
          </a:p>
          <a:p>
            <a:pPr lvl="2"/>
            <a:endParaRPr lang="en-US" sz="1000" b="1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Registration of students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Nursing Assistant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Skills Review (8 hours) </a:t>
            </a: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Supervised Practical Training</a:t>
            </a:r>
            <a:r>
              <a:rPr lang="en-US" sz="2800" dirty="0"/>
              <a:t> </a:t>
            </a:r>
            <a:r>
              <a:rPr lang="en-US" sz="2800" dirty="0" smtClean="0"/>
              <a:t>(16 hours) completed on-site by RN, LPN or other supplemental trainer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Register to complete Nurse Aide Test</a:t>
            </a:r>
          </a:p>
          <a:p>
            <a:pPr lvl="2"/>
            <a:r>
              <a:rPr lang="en-US" sz="2500" smtClean="0"/>
              <a:t>	**</a:t>
            </a:r>
            <a:r>
              <a:rPr lang="en-US" sz="2500" dirty="0" smtClean="0"/>
              <a:t>more to follow on next webinar**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46006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sz="2500" dirty="0" smtClean="0">
                <a:solidFill>
                  <a:srgbClr val="7030A0"/>
                </a:solidFill>
              </a:rPr>
              <a:t>MODERN &amp; CONVENIENT ACCESS</a:t>
            </a:r>
            <a:endParaRPr lang="en-US" sz="25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57200"/>
            <a:ext cx="1910929" cy="24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9144000" cy="6966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3716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1000" b="1" dirty="0" smtClean="0"/>
          </a:p>
          <a:p>
            <a:pPr lvl="2"/>
            <a:endParaRPr lang="en-US" sz="1000" b="1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Complete State and Federal applications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Include Resumes of instructors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Submit to Licensing Board—Dan Taylor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Once approved---begin registering students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04" y="533400"/>
            <a:ext cx="38709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sz="2500" dirty="0" smtClean="0">
                <a:solidFill>
                  <a:srgbClr val="7030A0"/>
                </a:solidFill>
              </a:rPr>
              <a:t>STEPS TO BEGIN PROGRAM:</a:t>
            </a:r>
            <a:endParaRPr lang="en-US" sz="2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6E5699BB2484FA502881C3B49A08B" ma:contentTypeVersion="11" ma:contentTypeDescription="Create a new document." ma:contentTypeScope="" ma:versionID="613a0eaae15b231f39a673c7b6bcd915">
  <xsd:schema xmlns:xsd="http://www.w3.org/2001/XMLSchema" xmlns:xs="http://www.w3.org/2001/XMLSchema" xmlns:p="http://schemas.microsoft.com/office/2006/metadata/properties" xmlns:ns2="5e51f7c0-1936-4d38-b8f8-ce5c033b9009" targetNamespace="http://schemas.microsoft.com/office/2006/metadata/properties" ma:root="true" ma:fieldsID="a02208834a17177dc681f33bfaf13c4e" ns2:_="">
    <xsd:import namespace="5e51f7c0-1936-4d38-b8f8-ce5c033b9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1f7c0-1936-4d38-b8f8-ce5c033b90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99349B-275A-454D-952D-7D35B2C1A46B}"/>
</file>

<file path=customXml/itemProps2.xml><?xml version="1.0" encoding="utf-8"?>
<ds:datastoreItem xmlns:ds="http://schemas.openxmlformats.org/officeDocument/2006/customXml" ds:itemID="{1FEC1E19-6324-4A23-9BE8-AC5F12CDBA7E}"/>
</file>

<file path=customXml/itemProps3.xml><?xml version="1.0" encoding="utf-8"?>
<ds:datastoreItem xmlns:ds="http://schemas.openxmlformats.org/officeDocument/2006/customXml" ds:itemID="{FB44A151-388B-4B37-817C-485D81528D84}"/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292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Avera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Sheila Ulrich</cp:lastModifiedBy>
  <cp:revision>118</cp:revision>
  <dcterms:created xsi:type="dcterms:W3CDTF">2016-11-11T17:55:54Z</dcterms:created>
  <dcterms:modified xsi:type="dcterms:W3CDTF">2022-02-11T21:26:33Z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1916475361</vt:i4>
  </property>
  <property fmtid="{D5CDD505-2E9C-101B-9397-08002B2CF9AE}" pid="3" name="_NewReviewCycle">
    <vt:lpwstr/>
  </property>
  <property fmtid="{D5CDD505-2E9C-101B-9397-08002B2CF9AE}" pid="4" name="_EmailSubject">
    <vt:lpwstr>Sharing powerpoint today</vt:lpwstr>
  </property>
  <property fmtid="{D5CDD505-2E9C-101B-9397-08002B2CF9AE}" pid="5" name="_AuthorEmail">
    <vt:lpwstr>Sheila.Ulrich@avera.org</vt:lpwstr>
  </property>
  <property fmtid="{D5CDD505-2E9C-101B-9397-08002B2CF9AE}" pid="6" name="_AuthorEmailDisplayName">
    <vt:lpwstr>Sheila Ulrich</vt:lpwstr>
  </property>
  <property fmtid="{D5CDD505-2E9C-101B-9397-08002B2CF9AE}" pid="7" name="_PreviousAdHocReviewCycleID">
    <vt:i4>-1093538787</vt:i4>
  </property>
  <property fmtid="{D5CDD505-2E9C-101B-9397-08002B2CF9AE}" pid="8" name="ContentTypeId">
    <vt:lpwstr>0x0101007026E5699BB2484FA502881C3B49A08B</vt:lpwstr>
  </property>
</Properties>
</file>